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57" r:id="rId4"/>
    <p:sldId id="258" r:id="rId5"/>
    <p:sldId id="259" r:id="rId6"/>
    <p:sldId id="260" r:id="rId7"/>
    <p:sldId id="262" r:id="rId8"/>
    <p:sldId id="264" r:id="rId9"/>
    <p:sldId id="265" r:id="rId10"/>
    <p:sldId id="263" r:id="rId11"/>
    <p:sldId id="275" r:id="rId12"/>
    <p:sldId id="276" r:id="rId13"/>
    <p:sldId id="271" r:id="rId14"/>
    <p:sldId id="279" r:id="rId15"/>
    <p:sldId id="277" r:id="rId16"/>
    <p:sldId id="266" r:id="rId17"/>
    <p:sldId id="267" r:id="rId18"/>
    <p:sldId id="268" r:id="rId19"/>
    <p:sldId id="269" r:id="rId20"/>
    <p:sldId id="270" r:id="rId21"/>
    <p:sldId id="280"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5" d="100"/>
          <a:sy n="135" d="100"/>
        </p:scale>
        <p:origin x="-92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93ED98-57C0-4008-835B-DDEE1735775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93ED98-57C0-4008-835B-DDEE1735775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93ED98-57C0-4008-835B-DDEE1735775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93ED98-57C0-4008-835B-DDEE173577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B1E236-A9A8-4A8D-B452-C7568F85D8DF}" type="datetimeFigureOut">
              <a:rPr lang="en-US" smtClean="0"/>
              <a:pPr/>
              <a:t>9/25/2014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93ED98-57C0-4008-835B-DDEE1735775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B1E236-A9A8-4A8D-B452-C7568F85D8DF}" type="datetimeFigureOut">
              <a:rPr lang="en-US" smtClean="0"/>
              <a:pPr/>
              <a:t>9/25/2014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93ED98-57C0-4008-835B-DDEE1735775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447800"/>
            <a:ext cx="7406640" cy="1472184"/>
          </a:xfrm>
        </p:spPr>
        <p:txBody>
          <a:bodyPr>
            <a:normAutofit fontScale="90000"/>
          </a:bodyPr>
          <a:lstStyle/>
          <a:p>
            <a:pPr algn="ctr"/>
            <a:r>
              <a:rPr lang="en-US" dirty="0" smtClean="0"/>
              <a:t>New Legislation:</a:t>
            </a:r>
            <a:br>
              <a:rPr lang="en-US" dirty="0" smtClean="0"/>
            </a:br>
            <a:r>
              <a:rPr lang="en-US" dirty="0" smtClean="0"/>
              <a:t>How Do Recently Enacted Statutes Apply to Your Library?</a:t>
            </a:r>
            <a:endParaRPr lang="en-US" dirty="0"/>
          </a:p>
        </p:txBody>
      </p:sp>
      <p:sp>
        <p:nvSpPr>
          <p:cNvPr id="3" name="Subtitle 2"/>
          <p:cNvSpPr>
            <a:spLocks noGrp="1"/>
          </p:cNvSpPr>
          <p:nvPr>
            <p:ph type="subTitle" idx="1"/>
          </p:nvPr>
        </p:nvSpPr>
        <p:spPr>
          <a:xfrm>
            <a:off x="1371600" y="4267200"/>
            <a:ext cx="7406640" cy="1752600"/>
          </a:xfrm>
        </p:spPr>
        <p:txBody>
          <a:bodyPr/>
          <a:lstStyle/>
          <a:p>
            <a:r>
              <a:rPr lang="en-US" dirty="0" smtClean="0"/>
              <a:t>Marti A. Minor, J.D., M.L.I.S.</a:t>
            </a:r>
          </a:p>
          <a:p>
            <a:r>
              <a:rPr lang="en-US" dirty="0" smtClean="0"/>
              <a:t>September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policy (if any) should a library adopt to address the gun law?</a:t>
            </a:r>
            <a:endParaRPr lang="en-US" dirty="0"/>
          </a:p>
        </p:txBody>
      </p:sp>
      <p:sp>
        <p:nvSpPr>
          <p:cNvPr id="3" name="Content Placeholder 2"/>
          <p:cNvSpPr>
            <a:spLocks noGrp="1"/>
          </p:cNvSpPr>
          <p:nvPr>
            <p:ph idx="1"/>
          </p:nvPr>
        </p:nvSpPr>
        <p:spPr/>
        <p:txBody>
          <a:bodyPr/>
          <a:lstStyle/>
          <a:p>
            <a:r>
              <a:rPr lang="en-US" dirty="0" smtClean="0"/>
              <a:t>Should there be a written policy addressing guns?</a:t>
            </a:r>
          </a:p>
          <a:p>
            <a:pPr lvl="1"/>
            <a:r>
              <a:rPr lang="en-US" dirty="0" smtClean="0"/>
              <a:t>Goals?</a:t>
            </a:r>
          </a:p>
          <a:p>
            <a:pPr lvl="2"/>
            <a:r>
              <a:rPr lang="en-US" dirty="0" smtClean="0"/>
              <a:t>Maintain gun-free zone in public library</a:t>
            </a:r>
          </a:p>
          <a:p>
            <a:pPr lvl="1"/>
            <a:r>
              <a:rPr lang="en-US" dirty="0" smtClean="0"/>
              <a:t>Benefits?</a:t>
            </a:r>
          </a:p>
          <a:p>
            <a:pPr lvl="2"/>
            <a:r>
              <a:rPr lang="en-US" dirty="0" smtClean="0"/>
              <a:t>Increased safety</a:t>
            </a:r>
          </a:p>
          <a:p>
            <a:pPr lvl="1"/>
            <a:r>
              <a:rPr lang="en-US" dirty="0" smtClean="0"/>
              <a:t>Risks?</a:t>
            </a:r>
          </a:p>
          <a:p>
            <a:pPr lvl="2"/>
            <a:r>
              <a:rPr lang="en-US" dirty="0" smtClean="0"/>
              <a:t>Legal action by Georgia Carry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Lawsuit</a:t>
            </a:r>
            <a:endParaRPr lang="en-US" dirty="0"/>
          </a:p>
        </p:txBody>
      </p:sp>
      <p:sp>
        <p:nvSpPr>
          <p:cNvPr id="3" name="Content Placeholder 2"/>
          <p:cNvSpPr>
            <a:spLocks noGrp="1"/>
          </p:cNvSpPr>
          <p:nvPr>
            <p:ph idx="1"/>
          </p:nvPr>
        </p:nvSpPr>
        <p:spPr/>
        <p:txBody>
          <a:bodyPr/>
          <a:lstStyle/>
          <a:p>
            <a:r>
              <a:rPr lang="en-US" dirty="0" smtClean="0"/>
              <a:t>GeorgiaCarry.org: a non-profit organization dedicated to advocating for gun rights with a lengthy history of litigation</a:t>
            </a:r>
          </a:p>
          <a:p>
            <a:pPr lvl="1"/>
            <a:r>
              <a:rPr lang="en-US" dirty="0" smtClean="0"/>
              <a:t>Has sued the State of Georgia, counties, municipalities, judges, MARTA</a:t>
            </a:r>
          </a:p>
          <a:p>
            <a:pPr lvl="1"/>
            <a:r>
              <a:rPr lang="en-US" dirty="0" smtClean="0"/>
              <a:t>Most recently sued the Army Corps of Engineers because of the weapons prohibition at Lake </a:t>
            </a:r>
            <a:r>
              <a:rPr lang="en-US" dirty="0" err="1" smtClean="0"/>
              <a:t>Allatoona</a:t>
            </a:r>
            <a:endParaRPr lang="en-US" dirty="0" smtClean="0"/>
          </a:p>
          <a:p>
            <a:endParaRPr lang="en-US" dirty="0"/>
          </a:p>
        </p:txBody>
      </p:sp>
    </p:spTree>
    <p:extLst>
      <p:ext uri="{BB962C8B-B14F-4D97-AF65-F5344CB8AC3E}">
        <p14:creationId xmlns:p14="http://schemas.microsoft.com/office/powerpoint/2010/main" val="1607870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Costs if Library is </a:t>
            </a:r>
            <a:r>
              <a:rPr lang="en-US" dirty="0" err="1" smtClean="0"/>
              <a:t>GaCarry</a:t>
            </a:r>
            <a:r>
              <a:rPr lang="en-US" dirty="0" smtClean="0"/>
              <a:t> Target</a:t>
            </a:r>
            <a:endParaRPr lang="en-US" dirty="0"/>
          </a:p>
        </p:txBody>
      </p:sp>
      <p:sp>
        <p:nvSpPr>
          <p:cNvPr id="3" name="Content Placeholder 2"/>
          <p:cNvSpPr>
            <a:spLocks noGrp="1"/>
          </p:cNvSpPr>
          <p:nvPr>
            <p:ph idx="1"/>
          </p:nvPr>
        </p:nvSpPr>
        <p:spPr/>
        <p:txBody>
          <a:bodyPr/>
          <a:lstStyle/>
          <a:p>
            <a:r>
              <a:rPr lang="en-US" dirty="0" smtClean="0"/>
              <a:t>In the majority of cases brought by GeorgiaCarry.org, the governmental entity lost</a:t>
            </a:r>
          </a:p>
          <a:p>
            <a:pPr lvl="1"/>
            <a:r>
              <a:rPr lang="en-US" dirty="0"/>
              <a:t>Required to change gun ban</a:t>
            </a:r>
          </a:p>
          <a:p>
            <a:pPr lvl="1"/>
            <a:r>
              <a:rPr lang="en-US" dirty="0"/>
              <a:t>And footed the bill for </a:t>
            </a:r>
            <a:r>
              <a:rPr lang="en-US" dirty="0" err="1" smtClean="0"/>
              <a:t>GaCarry</a:t>
            </a:r>
            <a:r>
              <a:rPr lang="en-US" dirty="0" smtClean="0"/>
              <a:t> (</a:t>
            </a:r>
            <a:r>
              <a:rPr lang="en-US" dirty="0" err="1" smtClean="0"/>
              <a:t>atty</a:t>
            </a:r>
            <a:r>
              <a:rPr lang="en-US" dirty="0" smtClean="0"/>
              <a:t> fees, court costs, etc.)</a:t>
            </a:r>
          </a:p>
          <a:p>
            <a:r>
              <a:rPr lang="en-US" dirty="0" smtClean="0"/>
              <a:t>These cases are all PRE-Safe Carry Protection Act that became effective 7/14</a:t>
            </a:r>
          </a:p>
          <a:p>
            <a:pPr lvl="1"/>
            <a:r>
              <a:rPr lang="en-US" dirty="0" smtClean="0"/>
              <a:t>The risk is greater now</a:t>
            </a:r>
          </a:p>
        </p:txBody>
      </p:sp>
    </p:spTree>
    <p:extLst>
      <p:ext uri="{BB962C8B-B14F-4D97-AF65-F5344CB8AC3E}">
        <p14:creationId xmlns:p14="http://schemas.microsoft.com/office/powerpoint/2010/main" val="178005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happening in other states?</a:t>
            </a:r>
            <a:endParaRPr lang="en-US" dirty="0"/>
          </a:p>
        </p:txBody>
      </p:sp>
      <p:sp>
        <p:nvSpPr>
          <p:cNvPr id="3" name="Content Placeholder 2"/>
          <p:cNvSpPr>
            <a:spLocks noGrp="1"/>
          </p:cNvSpPr>
          <p:nvPr>
            <p:ph idx="1"/>
          </p:nvPr>
        </p:nvSpPr>
        <p:spPr/>
        <p:txBody>
          <a:bodyPr>
            <a:normAutofit/>
          </a:bodyPr>
          <a:lstStyle/>
          <a:p>
            <a:r>
              <a:rPr lang="en-US" dirty="0" smtClean="0"/>
              <a:t>Guns allowed in public libraries in 29 states</a:t>
            </a:r>
          </a:p>
          <a:p>
            <a:r>
              <a:rPr lang="en-US" dirty="0" smtClean="0"/>
              <a:t>Michigan</a:t>
            </a:r>
          </a:p>
          <a:p>
            <a:pPr lvl="1"/>
            <a:r>
              <a:rPr lang="en-US" dirty="0" smtClean="0"/>
              <a:t>Library sued Michigan Open Carry for violating library policy of gun-free zone.</a:t>
            </a:r>
          </a:p>
          <a:p>
            <a:pPr lvl="1"/>
            <a:r>
              <a:rPr lang="en-US" dirty="0" smtClean="0"/>
              <a:t>Library lost</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i="1" dirty="0"/>
              <a:t>Capital Area Dist. Library v. </a:t>
            </a:r>
            <a:r>
              <a:rPr lang="en-US" i="1" dirty="0" smtClean="0"/>
              <a:t/>
            </a:r>
            <a:br>
              <a:rPr lang="en-US" i="1" dirty="0" smtClean="0"/>
            </a:br>
            <a:r>
              <a:rPr lang="en-US" i="1" dirty="0" smtClean="0"/>
              <a:t>Michigan </a:t>
            </a:r>
            <a:r>
              <a:rPr lang="en-US" i="1" dirty="0"/>
              <a:t>Open Carry, Inc</a:t>
            </a:r>
            <a:r>
              <a:rPr lang="en-US" i="1" dirty="0" smtClean="0"/>
              <a:t>.</a:t>
            </a:r>
            <a:endParaRPr lang="en-US" dirty="0"/>
          </a:p>
        </p:txBody>
      </p:sp>
      <p:sp>
        <p:nvSpPr>
          <p:cNvPr id="3" name="Content Placeholder 2"/>
          <p:cNvSpPr>
            <a:spLocks noGrp="1"/>
          </p:cNvSpPr>
          <p:nvPr>
            <p:ph idx="1"/>
          </p:nvPr>
        </p:nvSpPr>
        <p:spPr/>
        <p:txBody>
          <a:bodyPr/>
          <a:lstStyle/>
          <a:p>
            <a:pPr marL="82296" indent="0">
              <a:buNone/>
            </a:pPr>
            <a:endParaRPr lang="en-US" dirty="0" smtClean="0"/>
          </a:p>
          <a:p>
            <a:pPr marL="82296" indent="0">
              <a:buNone/>
            </a:pPr>
            <a:r>
              <a:rPr lang="en-US" dirty="0" smtClean="0"/>
              <a:t>“</a:t>
            </a:r>
            <a:r>
              <a:rPr lang="en-US" dirty="0"/>
              <a:t>Our job is not to determine who has the better moral argument regarding when and where it is appropriate to carry guns. Instead, we are obligated to interpret and apply the law, regardless of whether we personally like the outcome</a:t>
            </a:r>
            <a:r>
              <a:rPr lang="en-US" dirty="0" smtClean="0"/>
              <a:t>.”</a:t>
            </a:r>
            <a:endParaRPr lang="en-US" dirty="0"/>
          </a:p>
        </p:txBody>
      </p:sp>
    </p:spTree>
    <p:extLst>
      <p:ext uri="{BB962C8B-B14F-4D97-AF65-F5344CB8AC3E}">
        <p14:creationId xmlns:p14="http://schemas.microsoft.com/office/powerpoint/2010/main" val="3558711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States (cont’d)</a:t>
            </a:r>
            <a:endParaRPr lang="en-US" dirty="0"/>
          </a:p>
        </p:txBody>
      </p:sp>
      <p:sp>
        <p:nvSpPr>
          <p:cNvPr id="3" name="Content Placeholder 2"/>
          <p:cNvSpPr>
            <a:spLocks noGrp="1"/>
          </p:cNvSpPr>
          <p:nvPr>
            <p:ph idx="1"/>
          </p:nvPr>
        </p:nvSpPr>
        <p:spPr/>
        <p:txBody>
          <a:bodyPr/>
          <a:lstStyle/>
          <a:p>
            <a:r>
              <a:rPr lang="en-US" dirty="0"/>
              <a:t>Kansas</a:t>
            </a:r>
          </a:p>
          <a:p>
            <a:pPr lvl="1"/>
            <a:r>
              <a:rPr lang="en-US" dirty="0"/>
              <a:t>2013 law allowing licensed gun owners to carry guns in public buildings without metal detectors or security guards—ended gun-free status for public libraries.</a:t>
            </a:r>
          </a:p>
          <a:p>
            <a:r>
              <a:rPr lang="en-US" dirty="0" smtClean="0"/>
              <a:t>Illinois</a:t>
            </a:r>
            <a:endParaRPr lang="en-US" dirty="0"/>
          </a:p>
          <a:p>
            <a:pPr lvl="1"/>
            <a:r>
              <a:rPr lang="en-US" dirty="0" smtClean="0"/>
              <a:t>Only state law to specify public libraries as “gun-free zones.”</a:t>
            </a:r>
            <a:endParaRPr lang="en-US" dirty="0"/>
          </a:p>
          <a:p>
            <a:pPr lvl="1"/>
            <a:endParaRPr lang="en-US" dirty="0"/>
          </a:p>
          <a:p>
            <a:endParaRPr lang="en-US" dirty="0"/>
          </a:p>
        </p:txBody>
      </p:sp>
    </p:spTree>
    <p:extLst>
      <p:ext uri="{BB962C8B-B14F-4D97-AF65-F5344CB8AC3E}">
        <p14:creationId xmlns:p14="http://schemas.microsoft.com/office/powerpoint/2010/main" val="425242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Prohibiting Georgia government support of the ACA</a:t>
            </a:r>
            <a:endParaRPr lang="en-US" dirty="0"/>
          </a:p>
        </p:txBody>
      </p:sp>
      <p:sp>
        <p:nvSpPr>
          <p:cNvPr id="3" name="Text Placeholder 2"/>
          <p:cNvSpPr>
            <a:spLocks noGrp="1"/>
          </p:cNvSpPr>
          <p:nvPr>
            <p:ph type="body" idx="1"/>
          </p:nvPr>
        </p:nvSpPr>
        <p:spPr/>
        <p:txBody>
          <a:bodyPr/>
          <a:lstStyle/>
          <a:p>
            <a:r>
              <a:rPr lang="en-US" dirty="0" smtClean="0"/>
              <a:t>Georgia Health Care Freedom Act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Language of the Statute:</a:t>
            </a:r>
            <a:br>
              <a:rPr lang="en-US" dirty="0" smtClean="0"/>
            </a:br>
            <a:r>
              <a:rPr lang="en-US" dirty="0" smtClean="0"/>
              <a:t>What does this mean????	</a:t>
            </a:r>
            <a:endParaRPr lang="en-US" dirty="0"/>
          </a:p>
        </p:txBody>
      </p:sp>
      <p:sp>
        <p:nvSpPr>
          <p:cNvPr id="5" name="Content Placeholder 4"/>
          <p:cNvSpPr>
            <a:spLocks noGrp="1"/>
          </p:cNvSpPr>
          <p:nvPr>
            <p:ph idx="1"/>
          </p:nvPr>
        </p:nvSpPr>
        <p:spPr/>
        <p:txBody>
          <a:bodyPr>
            <a:normAutofit/>
          </a:bodyPr>
          <a:lstStyle/>
          <a:p>
            <a:pPr>
              <a:buNone/>
            </a:pPr>
            <a:r>
              <a:rPr lang="en-US" dirty="0" smtClean="0"/>
              <a:t>No state governmental unit (includes public libraries) “shall expend or use money, human resources, or assets to advocate or intended to influence the citizens of this State in support of the voluntary expansion by the State of Georgia of eligibility for medical assistance in furtherance of the federal Patient Protection and Affordable Care Act.”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Unanswered Questions</a:t>
            </a:r>
            <a:endParaRPr lang="en-US" dirty="0"/>
          </a:p>
        </p:txBody>
      </p:sp>
      <p:sp>
        <p:nvSpPr>
          <p:cNvPr id="3" name="Content Placeholder 2"/>
          <p:cNvSpPr>
            <a:spLocks noGrp="1"/>
          </p:cNvSpPr>
          <p:nvPr>
            <p:ph idx="1"/>
          </p:nvPr>
        </p:nvSpPr>
        <p:spPr/>
        <p:txBody>
          <a:bodyPr/>
          <a:lstStyle/>
          <a:p>
            <a:r>
              <a:rPr lang="en-US" dirty="0" smtClean="0"/>
              <a:t>May directors meet with navigators?</a:t>
            </a:r>
          </a:p>
          <a:p>
            <a:r>
              <a:rPr lang="en-US" dirty="0" smtClean="0"/>
              <a:t>May the library be used by navigators?</a:t>
            </a:r>
          </a:p>
          <a:p>
            <a:r>
              <a:rPr lang="en-US" dirty="0" smtClean="0"/>
              <a:t>What limitations does the law put on use of library computers in accessing Healthcare.gov?</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statutory language--exception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“Nothing in this code section shall be construed to prevent [a governmental employee] from advocating or attempting to influence public policy:</a:t>
            </a:r>
          </a:p>
          <a:p>
            <a:pPr>
              <a:buNone/>
            </a:pPr>
            <a:r>
              <a:rPr lang="en-US" dirty="0" smtClean="0"/>
              <a:t>. . .</a:t>
            </a:r>
          </a:p>
          <a:p>
            <a:pPr>
              <a:buNone/>
            </a:pPr>
            <a:r>
              <a:rPr lang="en-US" dirty="0" smtClean="0"/>
              <a:t>(3) When providing bona fide educational instruction about the federal Patient Protection and Affordable Care Act in institutions of higher learning or </a:t>
            </a:r>
            <a:r>
              <a:rPr lang="en-US" u="sng" dirty="0" smtClean="0"/>
              <a:t>otherwise</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Disclaimer</a:t>
            </a:r>
            <a:endParaRPr lang="en-US" dirty="0"/>
          </a:p>
        </p:txBody>
      </p:sp>
      <p:sp>
        <p:nvSpPr>
          <p:cNvPr id="5" name="Content Placeholder 4"/>
          <p:cNvSpPr>
            <a:spLocks noGrp="1"/>
          </p:cNvSpPr>
          <p:nvPr>
            <p:ph idx="1"/>
          </p:nvPr>
        </p:nvSpPr>
        <p:spPr/>
        <p:txBody>
          <a:bodyPr>
            <a:normAutofit lnSpcReduction="10000"/>
          </a:bodyPr>
          <a:lstStyle/>
          <a:p>
            <a:r>
              <a:rPr lang="en-US" dirty="0"/>
              <a:t>These materials are provided as general information only.  </a:t>
            </a:r>
          </a:p>
          <a:p>
            <a:endParaRPr lang="en-US" dirty="0"/>
          </a:p>
          <a:p>
            <a:r>
              <a:rPr lang="en-US" dirty="0"/>
              <a:t>No legal advice is being given by the Georgia Public Library Service, the Board of Regents of the University System of Georgia, or any other person.  </a:t>
            </a:r>
          </a:p>
          <a:p>
            <a:endParaRPr lang="en-US" dirty="0"/>
          </a:p>
          <a:p>
            <a:r>
              <a:rPr lang="en-US" dirty="0"/>
              <a:t>You should consult with your attorney on all legal matters.</a:t>
            </a:r>
          </a:p>
          <a:p>
            <a:endParaRPr lang="en-US" dirty="0"/>
          </a:p>
          <a:p>
            <a:endParaRPr lang="en-US" dirty="0"/>
          </a:p>
        </p:txBody>
      </p:sp>
    </p:spTree>
    <p:extLst>
      <p:ext uri="{BB962C8B-B14F-4D97-AF65-F5344CB8AC3E}">
        <p14:creationId xmlns:p14="http://schemas.microsoft.com/office/powerpoint/2010/main" val="1681177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will your library respond?</a:t>
            </a:r>
            <a:endParaRPr lang="en-US" dirty="0"/>
          </a:p>
        </p:txBody>
      </p:sp>
      <p:sp>
        <p:nvSpPr>
          <p:cNvPr id="3" name="Content Placeholder 2"/>
          <p:cNvSpPr>
            <a:spLocks noGrp="1"/>
          </p:cNvSpPr>
          <p:nvPr>
            <p:ph idx="1"/>
          </p:nvPr>
        </p:nvSpPr>
        <p:spPr/>
        <p:txBody>
          <a:bodyPr/>
          <a:lstStyle/>
          <a:p>
            <a:r>
              <a:rPr lang="en-US" dirty="0" smtClean="0"/>
              <a:t>Goals?</a:t>
            </a:r>
          </a:p>
          <a:p>
            <a:pPr lvl="1"/>
            <a:r>
              <a:rPr lang="en-US" dirty="0" smtClean="0"/>
              <a:t>Inform the public</a:t>
            </a:r>
          </a:p>
          <a:p>
            <a:r>
              <a:rPr lang="en-US" dirty="0" smtClean="0"/>
              <a:t>Benefits?</a:t>
            </a:r>
          </a:p>
          <a:p>
            <a:pPr lvl="1"/>
            <a:r>
              <a:rPr lang="en-US" dirty="0" smtClean="0"/>
              <a:t>Meet community needs by making information available—a fundamental purpose of public libraries</a:t>
            </a:r>
          </a:p>
          <a:p>
            <a:r>
              <a:rPr lang="en-US" dirty="0" smtClean="0"/>
              <a:t>Risks?</a:t>
            </a:r>
          </a:p>
          <a:p>
            <a:pPr lvl="1"/>
            <a:r>
              <a:rPr lang="en-US" dirty="0" smtClean="0"/>
              <a:t>Enforcement is by the Attorney General</a:t>
            </a:r>
          </a:p>
          <a:p>
            <a:pPr lvl="1"/>
            <a:r>
              <a:rPr lang="en-US" dirty="0" smtClean="0"/>
              <a:t>No penalty contained in the Act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 conclusion . . .</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2865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 by Step</a:t>
            </a:r>
            <a:endParaRPr lang="en-US" dirty="0"/>
          </a:p>
        </p:txBody>
      </p:sp>
      <p:sp>
        <p:nvSpPr>
          <p:cNvPr id="5" name="Content Placeholder 4"/>
          <p:cNvSpPr>
            <a:spLocks noGrp="1"/>
          </p:cNvSpPr>
          <p:nvPr>
            <p:ph idx="1"/>
          </p:nvPr>
        </p:nvSpPr>
        <p:spPr/>
        <p:txBody>
          <a:bodyPr/>
          <a:lstStyle/>
          <a:p>
            <a:pPr marL="596646" indent="-514350">
              <a:buFont typeface="+mj-lt"/>
              <a:buAutoNum type="arabicPeriod"/>
            </a:pPr>
            <a:r>
              <a:rPr lang="en-US" dirty="0" smtClean="0"/>
              <a:t>What does the law say?</a:t>
            </a:r>
          </a:p>
          <a:p>
            <a:pPr marL="596646" indent="-514350">
              <a:buFont typeface="+mj-lt"/>
              <a:buAutoNum type="arabicPeriod"/>
            </a:pPr>
            <a:r>
              <a:rPr lang="en-US" dirty="0" smtClean="0"/>
              <a:t>What is the library’s goal vis-à-vis the law at issue?</a:t>
            </a:r>
          </a:p>
          <a:p>
            <a:pPr marL="596646" indent="-514350">
              <a:buFont typeface="+mj-lt"/>
              <a:buAutoNum type="arabicPeriod"/>
            </a:pPr>
            <a:r>
              <a:rPr lang="en-US" dirty="0" smtClean="0"/>
              <a:t>What are the benefits to pursuing the library’s goal?</a:t>
            </a:r>
          </a:p>
          <a:p>
            <a:pPr marL="596646" indent="-514350">
              <a:buFont typeface="+mj-lt"/>
              <a:buAutoNum type="arabicPeriod"/>
            </a:pPr>
            <a:r>
              <a:rPr lang="en-US" dirty="0" smtClean="0"/>
              <a:t>What are the risks?</a:t>
            </a:r>
          </a:p>
          <a:p>
            <a:pPr marL="596646" indent="-514350">
              <a:buFont typeface="+mj-lt"/>
              <a:buAutoNum type="arabicPeriod"/>
            </a:pPr>
            <a:r>
              <a:rPr lang="en-US" dirty="0" smtClean="0"/>
              <a:t>What is the right balance?</a:t>
            </a:r>
          </a:p>
          <a:p>
            <a:pPr marL="596646"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Topics in Written Text</a:t>
            </a:r>
            <a:endParaRPr lang="en-US" dirty="0"/>
          </a:p>
        </p:txBody>
      </p:sp>
      <p:sp>
        <p:nvSpPr>
          <p:cNvPr id="3" name="Content Placeholder 2"/>
          <p:cNvSpPr>
            <a:spLocks noGrp="1"/>
          </p:cNvSpPr>
          <p:nvPr>
            <p:ph idx="1"/>
          </p:nvPr>
        </p:nvSpPr>
        <p:spPr/>
        <p:txBody>
          <a:bodyPr/>
          <a:lstStyle/>
          <a:p>
            <a:r>
              <a:rPr lang="en-US" dirty="0" smtClean="0"/>
              <a:t>E-cigarettes in libraries</a:t>
            </a:r>
          </a:p>
          <a:p>
            <a:r>
              <a:rPr lang="en-US" dirty="0" smtClean="0"/>
              <a:t>Institutional patrons</a:t>
            </a:r>
          </a:p>
          <a:p>
            <a:r>
              <a:rPr lang="en-US" dirty="0" smtClean="0"/>
              <a:t>Photographs/video of patrons (children)</a:t>
            </a:r>
          </a:p>
          <a:p>
            <a:r>
              <a:rPr lang="en-US" dirty="0" smtClean="0"/>
              <a:t>Open Meetings Laws application to Friends Groups</a:t>
            </a:r>
          </a:p>
          <a:p>
            <a:r>
              <a:rPr lang="en-US" dirty="0" smtClean="0"/>
              <a:t>Open Records—requests for electronic data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 basic Civics Lesson</a:t>
            </a:r>
            <a:r>
              <a:rPr lang="en-US" dirty="0" smtClean="0"/>
              <a:t>	</a:t>
            </a:r>
            <a:endParaRPr lang="en-US" dirty="0"/>
          </a:p>
        </p:txBody>
      </p:sp>
      <p:sp>
        <p:nvSpPr>
          <p:cNvPr id="3" name="Text Placeholder 2"/>
          <p:cNvSpPr>
            <a:spLocks noGrp="1"/>
          </p:cNvSpPr>
          <p:nvPr>
            <p:ph type="body" idx="1"/>
          </p:nvPr>
        </p:nvSpPr>
        <p:spPr/>
        <p:txBody>
          <a:bodyPr>
            <a:normAutofit/>
          </a:bodyPr>
          <a:lstStyle/>
          <a:p>
            <a:r>
              <a:rPr lang="en-US" sz="3200" dirty="0" smtClean="0"/>
              <a:t>Three Branches of Government</a:t>
            </a:r>
            <a:endParaRPr lang="en-US" sz="3200" dirty="0"/>
          </a:p>
        </p:txBody>
      </p:sp>
      <p:pic>
        <p:nvPicPr>
          <p:cNvPr id="1026" name="Picture 2" descr="C:\Users\Marti\AppData\Local\Temp\Temporary Internet Files\Content.IE5\BJX3GAQC\MC900056784[1].wmf"/>
          <p:cNvPicPr>
            <a:picLocks noChangeAspect="1" noChangeArrowheads="1"/>
          </p:cNvPicPr>
          <p:nvPr/>
        </p:nvPicPr>
        <p:blipFill>
          <a:blip r:embed="rId2" cstate="print"/>
          <a:srcRect/>
          <a:stretch>
            <a:fillRect/>
          </a:stretch>
        </p:blipFill>
        <p:spPr bwMode="auto">
          <a:xfrm>
            <a:off x="4495799" y="3733800"/>
            <a:ext cx="2217363" cy="210007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Legislature</a:t>
            </a:r>
            <a:endParaRPr lang="en-US" dirty="0"/>
          </a:p>
        </p:txBody>
      </p:sp>
      <p:sp>
        <p:nvSpPr>
          <p:cNvPr id="5" name="Content Placeholder 4"/>
          <p:cNvSpPr>
            <a:spLocks noGrp="1"/>
          </p:cNvSpPr>
          <p:nvPr>
            <p:ph idx="1"/>
          </p:nvPr>
        </p:nvSpPr>
        <p:spPr/>
        <p:txBody>
          <a:bodyPr/>
          <a:lstStyle/>
          <a:p>
            <a:r>
              <a:rPr lang="en-US" dirty="0" smtClean="0"/>
              <a:t>Georgia’s General Assembly in session January – March</a:t>
            </a:r>
          </a:p>
          <a:p>
            <a:r>
              <a:rPr lang="en-US" dirty="0" smtClean="0"/>
              <a:t>Bills are drafted in committee, amended, re-drafted,  then submitted for vote.</a:t>
            </a:r>
          </a:p>
          <a:p>
            <a:r>
              <a:rPr lang="en-US" dirty="0" smtClean="0"/>
              <a:t>When new laws are enacted or existing laws are updated or amended, effective date is usually July 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a:t>
            </a:r>
            <a:endParaRPr lang="en-US" dirty="0"/>
          </a:p>
        </p:txBody>
      </p:sp>
      <p:sp>
        <p:nvSpPr>
          <p:cNvPr id="3" name="Content Placeholder 2"/>
          <p:cNvSpPr>
            <a:spLocks noGrp="1"/>
          </p:cNvSpPr>
          <p:nvPr>
            <p:ph idx="1"/>
          </p:nvPr>
        </p:nvSpPr>
        <p:spPr/>
        <p:txBody>
          <a:bodyPr/>
          <a:lstStyle/>
          <a:p>
            <a:r>
              <a:rPr lang="en-US" dirty="0" smtClean="0"/>
              <a:t>Law Enforcement</a:t>
            </a:r>
          </a:p>
          <a:p>
            <a:pPr lvl="1"/>
            <a:r>
              <a:rPr lang="en-US" dirty="0" smtClean="0"/>
              <a:t>Governor</a:t>
            </a:r>
          </a:p>
          <a:p>
            <a:pPr lvl="1"/>
            <a:r>
              <a:rPr lang="en-US" dirty="0" smtClean="0"/>
              <a:t>Attorney General</a:t>
            </a:r>
            <a:endParaRPr lang="en-US" dirty="0"/>
          </a:p>
        </p:txBody>
      </p:sp>
      <p:pic>
        <p:nvPicPr>
          <p:cNvPr id="3074" name="Picture 2" descr="C:\Users\Marti\AppData\Local\Temp\Temporary Internet Files\Content.IE5\J008L1XI\MC900320644[1].wmf"/>
          <p:cNvPicPr>
            <a:picLocks noChangeAspect="1" noChangeArrowheads="1"/>
          </p:cNvPicPr>
          <p:nvPr/>
        </p:nvPicPr>
        <p:blipFill>
          <a:blip r:embed="rId2" cstate="print"/>
          <a:srcRect/>
          <a:stretch>
            <a:fillRect/>
          </a:stretch>
        </p:blipFill>
        <p:spPr bwMode="auto">
          <a:xfrm>
            <a:off x="6324600" y="4419600"/>
            <a:ext cx="1447800" cy="21727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Judiciary</a:t>
            </a:r>
            <a:endParaRPr lang="en-US" dirty="0"/>
          </a:p>
        </p:txBody>
      </p:sp>
      <p:sp>
        <p:nvSpPr>
          <p:cNvPr id="3" name="Content Placeholder 2"/>
          <p:cNvSpPr>
            <a:spLocks noGrp="1"/>
          </p:cNvSpPr>
          <p:nvPr>
            <p:ph idx="1"/>
          </p:nvPr>
        </p:nvSpPr>
        <p:spPr/>
        <p:txBody>
          <a:bodyPr/>
          <a:lstStyle/>
          <a:p>
            <a:r>
              <a:rPr lang="en-US" dirty="0" smtClean="0"/>
              <a:t>Interpretation of the laws</a:t>
            </a:r>
          </a:p>
          <a:p>
            <a:pPr lvl="1"/>
            <a:r>
              <a:rPr lang="en-US" dirty="0" smtClean="0"/>
              <a:t>Judicial opinion explain how a particular law applies to a specific set of facts.</a:t>
            </a:r>
          </a:p>
          <a:p>
            <a:pPr lvl="1"/>
            <a:r>
              <a:rPr lang="en-US" dirty="0" smtClean="0"/>
              <a:t>Even when facts are not on “all fours,” the opinion often contains clues to how a law will be interpreted in other situations</a:t>
            </a:r>
          </a:p>
        </p:txBody>
      </p:sp>
      <p:pic>
        <p:nvPicPr>
          <p:cNvPr id="2050" name="Picture 2" descr="C:\Users\Marti\AppData\Local\Temp\Temporary Internet Files\Content.IE5\BJX3GAQC\MM900337029[1].gif"/>
          <p:cNvPicPr>
            <a:picLocks noChangeAspect="1" noChangeArrowheads="1" noCrop="1"/>
          </p:cNvPicPr>
          <p:nvPr/>
        </p:nvPicPr>
        <p:blipFill>
          <a:blip r:embed="rId2" cstate="print"/>
          <a:srcRect/>
          <a:stretch>
            <a:fillRect/>
          </a:stretch>
        </p:blipFill>
        <p:spPr bwMode="auto">
          <a:xfrm>
            <a:off x="6934200" y="5105400"/>
            <a:ext cx="1028700" cy="952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Law Apply to You?</a:t>
            </a:r>
            <a:endParaRPr lang="en-US" dirty="0"/>
          </a:p>
        </p:txBody>
      </p:sp>
      <p:sp>
        <p:nvSpPr>
          <p:cNvPr id="3" name="Content Placeholder 2"/>
          <p:cNvSpPr>
            <a:spLocks noGrp="1"/>
          </p:cNvSpPr>
          <p:nvPr>
            <p:ph idx="1"/>
          </p:nvPr>
        </p:nvSpPr>
        <p:spPr/>
        <p:txBody>
          <a:bodyPr/>
          <a:lstStyle/>
          <a:p>
            <a:r>
              <a:rPr lang="en-US" dirty="0" smtClean="0"/>
              <a:t>Fortune Telling</a:t>
            </a:r>
          </a:p>
          <a:p>
            <a:pPr lvl="1"/>
            <a:r>
              <a:rPr lang="en-US" dirty="0" smtClean="0"/>
              <a:t>How will the executive branch enforce the law?</a:t>
            </a:r>
          </a:p>
          <a:p>
            <a:pPr lvl="1"/>
            <a:r>
              <a:rPr lang="en-US" dirty="0" smtClean="0"/>
              <a:t>What interpretation will the judicial branch give to the law?</a:t>
            </a:r>
          </a:p>
          <a:p>
            <a:pPr lvl="1"/>
            <a:endParaRPr lang="en-US" dirty="0" smtClean="0"/>
          </a:p>
          <a:p>
            <a:r>
              <a:rPr lang="en-US" dirty="0" smtClean="0"/>
              <a:t>Mind Reading</a:t>
            </a:r>
          </a:p>
          <a:p>
            <a:pPr lvl="1"/>
            <a:r>
              <a:rPr lang="en-US" dirty="0" smtClean="0"/>
              <a:t>What was </a:t>
            </a:r>
            <a:r>
              <a:rPr lang="en-US" smtClean="0"/>
              <a:t>the legislature’s </a:t>
            </a:r>
            <a:r>
              <a:rPr lang="en-US" dirty="0" smtClean="0"/>
              <a:t>intent in passing the law?</a:t>
            </a:r>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Guns in Government Buildings</a:t>
            </a:r>
            <a:endParaRPr lang="en-US" dirty="0"/>
          </a:p>
        </p:txBody>
      </p:sp>
      <p:sp>
        <p:nvSpPr>
          <p:cNvPr id="3" name="Text Placeholder 2"/>
          <p:cNvSpPr>
            <a:spLocks noGrp="1"/>
          </p:cNvSpPr>
          <p:nvPr>
            <p:ph type="body" idx="1"/>
          </p:nvPr>
        </p:nvSpPr>
        <p:spPr/>
        <p:txBody>
          <a:bodyPr/>
          <a:lstStyle/>
          <a:p>
            <a:r>
              <a:rPr lang="en-US" dirty="0" smtClean="0"/>
              <a:t>HB 60			</a:t>
            </a:r>
            <a:endParaRPr lang="en-US" dirty="0"/>
          </a:p>
        </p:txBody>
      </p:sp>
      <p:pic>
        <p:nvPicPr>
          <p:cNvPr id="1028" name="Picture 4" descr="C:\Users\martim\AppData\Local\Microsoft\Windows\Temporary Internet Files\Content.IE5\DH8ZTKCA\MC90029498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876800"/>
            <a:ext cx="1828800" cy="16989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Safe Carry Protection Act</a:t>
            </a:r>
            <a:endParaRPr lang="en-US" dirty="0"/>
          </a:p>
        </p:txBody>
      </p:sp>
      <p:sp>
        <p:nvSpPr>
          <p:cNvPr id="5" name="Content Placeholder 4"/>
          <p:cNvSpPr>
            <a:spLocks noGrp="1"/>
          </p:cNvSpPr>
          <p:nvPr>
            <p:ph idx="1"/>
          </p:nvPr>
        </p:nvSpPr>
        <p:spPr/>
        <p:txBody>
          <a:bodyPr/>
          <a:lstStyle/>
          <a:p>
            <a:r>
              <a:rPr lang="en-US" dirty="0" smtClean="0"/>
              <a:t>“A license holder </a:t>
            </a:r>
            <a:r>
              <a:rPr lang="en-US" u="sng" dirty="0" smtClean="0"/>
              <a:t>shall be authorized </a:t>
            </a:r>
            <a:r>
              <a:rPr lang="en-US" dirty="0" smtClean="0"/>
              <a:t>to carry a weapon in a government building when the government building is open for business and where ingress into such building is not restricted or screened by security personnel.”</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557</TotalTime>
  <Words>813</Words>
  <Application>Microsoft Office PowerPoint</Application>
  <PresentationFormat>On-screen Show (4:3)</PresentationFormat>
  <Paragraphs>99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Solstice</vt:lpstr>
      <vt:lpstr>New Legislation: How Do Recently Enacted Statutes Apply to Your Library?</vt:lpstr>
      <vt:lpstr>Disclaimer</vt:lpstr>
      <vt:lpstr>A basic Civics Lesson </vt:lpstr>
      <vt:lpstr>Legislature</vt:lpstr>
      <vt:lpstr>Executive</vt:lpstr>
      <vt:lpstr>Judiciary</vt:lpstr>
      <vt:lpstr>How Does the Law Apply to You?</vt:lpstr>
      <vt:lpstr>Guns in Government Buildings</vt:lpstr>
      <vt:lpstr>Safe Carry Protection Act</vt:lpstr>
      <vt:lpstr>What policy (if any) should a library adopt to address the gun law?</vt:lpstr>
      <vt:lpstr>Risk: Lawsuit</vt:lpstr>
      <vt:lpstr>Costs if Library is GaCarry Target</vt:lpstr>
      <vt:lpstr>What is happening in other states?</vt:lpstr>
      <vt:lpstr>Capital Area Dist. Library v.  Michigan Open Carry, Inc.</vt:lpstr>
      <vt:lpstr>Other States (cont’d)</vt:lpstr>
      <vt:lpstr>Prohibiting Georgia government support of the ACA</vt:lpstr>
      <vt:lpstr>Language of the Statute: What does this mean???? </vt:lpstr>
      <vt:lpstr>Unanswered Questions</vt:lpstr>
      <vt:lpstr>More statutory language--exception</vt:lpstr>
      <vt:lpstr>How will your library respond?</vt:lpstr>
      <vt:lpstr>In conclusion . . .</vt:lpstr>
      <vt:lpstr>Step by Step</vt:lpstr>
      <vt:lpstr>Additional Topics in Written Text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Legislation: How Do Recently Enacted States Apply to  Your Library?</dc:title>
  <dc:creator>Marti</dc:creator>
  <cp:lastModifiedBy>Darin Givens</cp:lastModifiedBy>
  <cp:revision>27</cp:revision>
  <dcterms:created xsi:type="dcterms:W3CDTF">2014-08-16T22:58:24Z</dcterms:created>
  <dcterms:modified xsi:type="dcterms:W3CDTF">2014-09-25T20:08:56Z</dcterms:modified>
</cp:coreProperties>
</file>